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4" r:id="rId1"/>
  </p:sldMasterIdLst>
  <p:notesMasterIdLst>
    <p:notesMasterId r:id="rId12"/>
  </p:notesMasterIdLst>
  <p:sldIdLst>
    <p:sldId id="256" r:id="rId2"/>
    <p:sldId id="259" r:id="rId3"/>
    <p:sldId id="258" r:id="rId4"/>
    <p:sldId id="260" r:id="rId5"/>
    <p:sldId id="261" r:id="rId6"/>
    <p:sldId id="262" r:id="rId7"/>
    <p:sldId id="266" r:id="rId8"/>
    <p:sldId id="263" r:id="rId9"/>
    <p:sldId id="264" r:id="rId10"/>
    <p:sldId id="265" r:id="rId11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56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63181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Shape 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856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indent="304800" algn="ctr">
              <a:buSzPct val="100000"/>
              <a:defRPr sz="4800"/>
            </a:lvl1pPr>
            <a:lvl2pPr indent="304800" algn="ctr">
              <a:buSzPct val="100000"/>
              <a:defRPr sz="4800"/>
            </a:lvl2pPr>
            <a:lvl3pPr indent="304800" algn="ctr">
              <a:buSzPct val="100000"/>
              <a:defRPr sz="4800"/>
            </a:lvl3pPr>
            <a:lvl4pPr indent="304800" algn="ctr">
              <a:buSzPct val="100000"/>
              <a:defRPr sz="4800"/>
            </a:lvl4pPr>
            <a:lvl5pPr indent="304800" algn="ctr">
              <a:buSzPct val="100000"/>
              <a:defRPr sz="4800"/>
            </a:lvl5pPr>
            <a:lvl6pPr indent="304800" algn="ctr">
              <a:buSzPct val="100000"/>
              <a:defRPr sz="4800"/>
            </a:lvl6pPr>
            <a:lvl7pPr indent="304800" algn="ctr">
              <a:buSzPct val="100000"/>
              <a:defRPr sz="4800"/>
            </a:lvl7pPr>
            <a:lvl8pPr indent="304800" algn="ctr">
              <a:buSzPct val="100000"/>
              <a:defRPr sz="4800"/>
            </a:lvl8pPr>
            <a:lvl9pPr indent="304800" algn="ctr">
              <a:buSzPct val="100000"/>
              <a:defRPr sz="4800"/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subTitle" idx="1"/>
          </p:nvPr>
        </p:nvSpPr>
        <p:spPr>
          <a:xfrm>
            <a:off x="685800" y="2840053"/>
            <a:ext cx="7772400" cy="784737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marL="0" algn="ctr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marL="0" indent="19050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marL="0" indent="19050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marL="0" indent="19050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marL="0" indent="19050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marL="0" indent="19050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marL="0" indent="19050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marL="0" indent="19050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marL="0" indent="19050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8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/>
            </a:lvl1pPr>
            <a:lvl2pPr indent="457200">
              <a:defRPr/>
            </a:lvl2pPr>
            <a:lvl3pPr indent="914400">
              <a:defRPr/>
            </a:lvl3pPr>
            <a:lvl4pPr indent="1371600"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25" cy="372568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2"/>
          </p:nvPr>
        </p:nvSpPr>
        <p:spPr>
          <a:xfrm>
            <a:off x="4692273" y="1200150"/>
            <a:ext cx="3994525" cy="372568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457200" y="4406309"/>
            <a:ext cx="8229600" cy="51952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marL="285750" indent="-171450" algn="ctr">
              <a:spcBef>
                <a:spcPts val="360"/>
              </a:spcBef>
              <a:buSzPct val="100000"/>
              <a:buNone/>
              <a:defRPr sz="1800"/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marL="0"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1pPr>
            <a:lvl2pPr marL="0" indent="228600"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2pPr>
            <a:lvl3pPr marL="0" indent="228600"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3pPr>
            <a:lvl4pPr marL="0" indent="228600"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4pPr>
            <a:lvl5pPr marL="0" indent="228600"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5pPr>
            <a:lvl6pPr marL="0" indent="228600"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6pPr>
            <a:lvl7pPr marL="0" indent="228600"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7pPr>
            <a:lvl8pPr marL="0" indent="228600"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8pPr>
            <a:lvl9pPr marL="0" indent="228600"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8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marL="342900" indent="-152400"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 marL="742950" indent="-133350"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 marL="1143000" indent="-76200"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 marL="1600200" indent="-1143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 marL="2057400" indent="-1143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 marL="2514600" indent="-1143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 marL="2971800" indent="-1143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 marL="3429000" indent="-1143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 marL="3886200" indent="-1143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ee2bees.eu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support@bee2bees.eu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3676075" y="498425"/>
            <a:ext cx="3844799" cy="1187999"/>
          </a:xfrm>
          <a:prstGeom prst="rect">
            <a:avLst/>
          </a:prstGeom>
          <a:solidFill>
            <a:srgbClr val="FEF84A"/>
          </a:solidFill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fr" sz="3600"/>
              <a:t>Open Data </a:t>
            </a:r>
            <a:br>
              <a:rPr lang="fr" sz="3600"/>
            </a:br>
            <a:r>
              <a:rPr lang="fr" sz="3600"/>
              <a:t>for Healthy Bees</a:t>
            </a:r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2683675" y="1800000"/>
            <a:ext cx="5829599" cy="7847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fr" i="1" dirty="0"/>
              <a:t>bee2bees.eu</a:t>
            </a:r>
          </a:p>
        </p:txBody>
      </p:sp>
      <p:sp>
        <p:nvSpPr>
          <p:cNvPr id="25" name="Shape 25"/>
          <p:cNvSpPr/>
          <p:nvPr/>
        </p:nvSpPr>
        <p:spPr>
          <a:xfrm>
            <a:off x="4715737" y="3942100"/>
            <a:ext cx="1665699" cy="889198"/>
          </a:xfrm>
          <a:prstGeom prst="rect">
            <a:avLst/>
          </a:prstGeom>
          <a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</a:ln>
        </p:spPr>
      </p:sp>
      <p:sp>
        <p:nvSpPr>
          <p:cNvPr id="26" name="Shape 26"/>
          <p:cNvSpPr/>
          <p:nvPr/>
        </p:nvSpPr>
        <p:spPr>
          <a:xfrm>
            <a:off x="6695750" y="3840050"/>
            <a:ext cx="1336351" cy="1093298"/>
          </a:xfrm>
          <a:prstGeom prst="rect">
            <a:avLst/>
          </a:prstGeom>
          <a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</a:ln>
        </p:spPr>
      </p:sp>
      <p:sp>
        <p:nvSpPr>
          <p:cNvPr id="27" name="Shape 27"/>
          <p:cNvSpPr/>
          <p:nvPr/>
        </p:nvSpPr>
        <p:spPr>
          <a:xfrm>
            <a:off x="3065050" y="3734975"/>
            <a:ext cx="1336350" cy="1303450"/>
          </a:xfrm>
          <a:prstGeom prst="rect">
            <a:avLst/>
          </a:prstGeom>
          <a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ctrTitle"/>
          </p:nvPr>
        </p:nvSpPr>
        <p:spPr>
          <a:xfrm>
            <a:off x="4354175" y="178750"/>
            <a:ext cx="2486999" cy="446700"/>
          </a:xfrm>
          <a:prstGeom prst="rect">
            <a:avLst/>
          </a:prstGeom>
          <a:solidFill>
            <a:srgbClr val="FEF84A"/>
          </a:solidFill>
        </p:spPr>
        <p:txBody>
          <a:bodyPr lIns="91425" tIns="91425" rIns="91425" bIns="91425" anchor="b" anchorCtr="0">
            <a:noAutofit/>
          </a:bodyPr>
          <a:lstStyle/>
          <a:p>
            <a:pPr lvl="0" rtl="0">
              <a:lnSpc>
                <a:spcPct val="115000"/>
              </a:lnSpc>
              <a:spcAft>
                <a:spcPts val="600"/>
              </a:spcAft>
              <a:buNone/>
            </a:pPr>
            <a:r>
              <a:rPr lang="fr" sz="1600" dirty="0" smtClean="0"/>
              <a:t/>
            </a:r>
            <a:br>
              <a:rPr lang="fr" sz="1600" dirty="0" smtClean="0"/>
            </a:br>
            <a:r>
              <a:rPr lang="fr" sz="1600" dirty="0" smtClean="0"/>
              <a:t>Les </a:t>
            </a:r>
            <a:r>
              <a:rPr lang="fr" sz="1600" dirty="0"/>
              <a:t>acteurs du projet</a:t>
            </a:r>
          </a:p>
        </p:txBody>
      </p:sp>
      <p:sp>
        <p:nvSpPr>
          <p:cNvPr id="77" name="Shape 77"/>
          <p:cNvSpPr txBox="1"/>
          <p:nvPr/>
        </p:nvSpPr>
        <p:spPr>
          <a:xfrm>
            <a:off x="2370925" y="764275"/>
            <a:ext cx="6587099" cy="42881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just" rtl="0">
              <a:lnSpc>
                <a:spcPct val="115000"/>
              </a:lnSpc>
              <a:spcAft>
                <a:spcPts val="600"/>
              </a:spcAft>
              <a:buNone/>
            </a:pPr>
            <a:r>
              <a:rPr lang="fr" dirty="0">
                <a:solidFill>
                  <a:schemeClr val="dk1"/>
                </a:solidFill>
              </a:rPr>
              <a:t>La </a:t>
            </a:r>
            <a:r>
              <a:rPr lang="fr" b="1" u="sng" dirty="0">
                <a:solidFill>
                  <a:schemeClr val="dk1"/>
                </a:solidFill>
              </a:rPr>
              <a:t>Coordination européenne des apiculteurs</a:t>
            </a:r>
            <a:r>
              <a:rPr lang="fr" dirty="0">
                <a:solidFill>
                  <a:schemeClr val="dk1"/>
                </a:solidFill>
              </a:rPr>
              <a:t>, une association qui travaillent pour la protection des abeilles au niveau européen, fourni une expertise scientifique sur le sujet et renforce la capacité de réseautage entre les organisations d'apiculteurs.</a:t>
            </a:r>
          </a:p>
          <a:p>
            <a:pPr lvl="0" algn="just" rtl="0">
              <a:lnSpc>
                <a:spcPct val="115000"/>
              </a:lnSpc>
              <a:spcAft>
                <a:spcPts val="600"/>
              </a:spcAft>
              <a:buNone/>
            </a:pPr>
            <a:r>
              <a:rPr lang="fr" b="1" u="sng" dirty="0">
                <a:solidFill>
                  <a:schemeClr val="dk1"/>
                </a:solidFill>
              </a:rPr>
              <a:t>Citoyens capteurs</a:t>
            </a:r>
            <a:r>
              <a:rPr lang="fr" dirty="0">
                <a:solidFill>
                  <a:schemeClr val="dk1"/>
                </a:solidFill>
              </a:rPr>
              <a:t>, un réseau de citoyens engagés dans la recherche et l’action autour de l’usage des dernières technologies de communication (Réseau de Capteurs, dispositifs mobiles, drones, opendata, etc.),  les sciences participatives et citoyennes.</a:t>
            </a:r>
          </a:p>
          <a:p>
            <a:pPr lvl="0" algn="just" rtl="0">
              <a:lnSpc>
                <a:spcPct val="115000"/>
              </a:lnSpc>
              <a:spcAft>
                <a:spcPts val="600"/>
              </a:spcAft>
              <a:buNone/>
            </a:pPr>
            <a:r>
              <a:rPr lang="fr" b="1" u="sng" dirty="0">
                <a:solidFill>
                  <a:schemeClr val="dk1"/>
                </a:solidFill>
              </a:rPr>
              <a:t>Les </a:t>
            </a:r>
            <a:r>
              <a:rPr lang="fr" b="1" u="sng" dirty="0" smtClean="0">
                <a:solidFill>
                  <a:schemeClr val="dk1"/>
                </a:solidFill>
              </a:rPr>
              <a:t>Verts/ALE </a:t>
            </a:r>
            <a:r>
              <a:rPr lang="fr" b="1" u="sng" dirty="0">
                <a:solidFill>
                  <a:schemeClr val="dk1"/>
                </a:solidFill>
              </a:rPr>
              <a:t>au Parlement européen</a:t>
            </a:r>
            <a:r>
              <a:rPr lang="fr" dirty="0">
                <a:solidFill>
                  <a:schemeClr val="dk1"/>
                </a:solidFill>
              </a:rPr>
              <a:t>, engagé pour défendre la biodiversité, les technologies ouvertes et l'accès ouvert aux données, soutiennent financièrement le lancement du projet</a:t>
            </a:r>
            <a:r>
              <a:rPr lang="fr" dirty="0" smtClean="0">
                <a:solidFill>
                  <a:schemeClr val="dk1"/>
                </a:solidFill>
              </a:rPr>
              <a:t>.</a:t>
            </a:r>
          </a:p>
          <a:p>
            <a:pPr lvl="0" algn="just" rtl="0">
              <a:lnSpc>
                <a:spcPct val="115000"/>
              </a:lnSpc>
              <a:spcAft>
                <a:spcPts val="600"/>
              </a:spcAft>
              <a:buNone/>
            </a:pPr>
            <a:endParaRPr lang="fr" dirty="0">
              <a:solidFill>
                <a:schemeClr val="dk1"/>
              </a:solidFill>
            </a:endParaRPr>
          </a:p>
          <a:p>
            <a:pPr algn="ctr"/>
            <a:r>
              <a:rPr lang="fr" b="1" dirty="0" smtClean="0">
                <a:solidFill>
                  <a:schemeClr val="dk1"/>
                </a:solidFill>
              </a:rPr>
              <a:t>Apiculteurs inscrivez vous</a:t>
            </a:r>
            <a:r>
              <a:rPr lang="fr" dirty="0" smtClean="0">
                <a:solidFill>
                  <a:schemeClr val="dk1"/>
                </a:solidFill>
              </a:rPr>
              <a:t>: </a:t>
            </a:r>
            <a:r>
              <a:rPr lang="fr" b="1" dirty="0" smtClean="0">
                <a:solidFill>
                  <a:schemeClr val="dk1"/>
                </a:solidFill>
                <a:hlinkClick r:id="rId3"/>
              </a:rPr>
              <a:t>www.</a:t>
            </a:r>
            <a:r>
              <a:rPr lang="fr" b="1" i="1" dirty="0" smtClean="0">
                <a:hlinkClick r:id="rId3"/>
              </a:rPr>
              <a:t>bee2bees.eu</a:t>
            </a:r>
            <a:r>
              <a:rPr lang="fr" b="1" i="1" dirty="0" smtClean="0"/>
              <a:t> </a:t>
            </a:r>
            <a:endParaRPr lang="fr" b="1" dirty="0" smtClean="0">
              <a:solidFill>
                <a:schemeClr val="dk1"/>
              </a:solidFill>
            </a:endParaRPr>
          </a:p>
          <a:p>
            <a:pPr lvl="0" algn="ctr" rtl="0">
              <a:lnSpc>
                <a:spcPct val="115000"/>
              </a:lnSpc>
              <a:spcAft>
                <a:spcPts val="600"/>
              </a:spcAft>
              <a:buNone/>
            </a:pPr>
            <a:r>
              <a:rPr lang="fr" b="1" dirty="0" smtClean="0">
                <a:solidFill>
                  <a:schemeClr val="dk1"/>
                </a:solidFill>
              </a:rPr>
              <a:t>Contact </a:t>
            </a:r>
            <a:r>
              <a:rPr lang="fr" b="1" dirty="0">
                <a:solidFill>
                  <a:schemeClr val="dk1"/>
                </a:solidFill>
              </a:rPr>
              <a:t>: </a:t>
            </a:r>
            <a:r>
              <a:rPr lang="fr" b="1" u="sng" dirty="0" smtClean="0">
                <a:solidFill>
                  <a:schemeClr val="hlink"/>
                </a:solidFill>
                <a:hlinkClick r:id="rId4"/>
              </a:rPr>
              <a:t>support@bee2bees.eu</a:t>
            </a:r>
            <a:endParaRPr lang="fr" b="1" u="sng" dirty="0">
              <a:solidFill>
                <a:schemeClr val="hlink"/>
              </a:solidFill>
              <a:hlinkClick r:id="rId4"/>
            </a:endParaRP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ctrTitle"/>
          </p:nvPr>
        </p:nvSpPr>
        <p:spPr>
          <a:xfrm>
            <a:off x="3851920" y="114775"/>
            <a:ext cx="3744416" cy="729600"/>
          </a:xfrm>
          <a:prstGeom prst="rect">
            <a:avLst/>
          </a:prstGeom>
          <a:solidFill>
            <a:srgbClr val="FEF84A"/>
          </a:solidFill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fr" sz="1600" dirty="0" smtClean="0"/>
              <a:t>BEE2BEES.EU</a:t>
            </a:r>
            <a:r>
              <a:rPr lang="fr" sz="1600" dirty="0"/>
              <a:t/>
            </a:r>
            <a:br>
              <a:rPr lang="fr" sz="1600" dirty="0"/>
            </a:br>
            <a:r>
              <a:rPr lang="fr" sz="1600" dirty="0"/>
              <a:t>un projet OPENDATA</a:t>
            </a:r>
          </a:p>
        </p:txBody>
      </p:sp>
      <p:sp>
        <p:nvSpPr>
          <p:cNvPr id="44" name="Shape 44"/>
          <p:cNvSpPr txBox="1"/>
          <p:nvPr/>
        </p:nvSpPr>
        <p:spPr>
          <a:xfrm>
            <a:off x="2540075" y="1005925"/>
            <a:ext cx="6163199" cy="38033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marL="285750" lvl="0" indent="-285750" algn="just" rtl="0">
              <a:buFontTx/>
              <a:buChar char="-"/>
            </a:pPr>
            <a:r>
              <a:rPr lang="fr" sz="1600" b="1" dirty="0" smtClean="0">
                <a:solidFill>
                  <a:schemeClr val="dk1"/>
                </a:solidFill>
              </a:rPr>
              <a:t>Un </a:t>
            </a:r>
            <a:r>
              <a:rPr lang="fr" sz="1600" b="1" dirty="0">
                <a:solidFill>
                  <a:schemeClr val="dk1"/>
                </a:solidFill>
              </a:rPr>
              <a:t>projet </a:t>
            </a:r>
            <a:r>
              <a:rPr lang="fr" sz="1600" b="1" dirty="0" smtClean="0">
                <a:solidFill>
                  <a:schemeClr val="dk1"/>
                </a:solidFill>
              </a:rPr>
              <a:t>OPENDATA </a:t>
            </a:r>
            <a:r>
              <a:rPr lang="fr" sz="1600" dirty="0" smtClean="0">
                <a:solidFill>
                  <a:schemeClr val="dk1"/>
                </a:solidFill>
              </a:rPr>
              <a:t>pour suivre les pertes de colonies d’abeilles</a:t>
            </a:r>
          </a:p>
          <a:p>
            <a:pPr marL="285750" lvl="0" indent="-285750" algn="ctr" rtl="0">
              <a:buFontTx/>
              <a:buChar char="-"/>
            </a:pPr>
            <a:endParaRPr lang="fr" sz="1600" b="1" dirty="0">
              <a:solidFill>
                <a:schemeClr val="dk1"/>
              </a:solidFill>
            </a:endParaRPr>
          </a:p>
          <a:p>
            <a:pPr marL="285750" lvl="0" indent="-285750" algn="just" rtl="0">
              <a:buFontTx/>
              <a:buChar char="-"/>
            </a:pPr>
            <a:r>
              <a:rPr lang="fr" sz="1600" dirty="0" smtClean="0">
                <a:solidFill>
                  <a:schemeClr val="dk1"/>
                </a:solidFill>
              </a:rPr>
              <a:t>Disponible </a:t>
            </a:r>
            <a:r>
              <a:rPr lang="fr" sz="1600" dirty="0">
                <a:solidFill>
                  <a:schemeClr val="dk1"/>
                </a:solidFill>
              </a:rPr>
              <a:t>à terme dans </a:t>
            </a:r>
            <a:r>
              <a:rPr lang="fr" sz="1600" b="1" dirty="0">
                <a:solidFill>
                  <a:schemeClr val="dk1"/>
                </a:solidFill>
              </a:rPr>
              <a:t>toutes les langues </a:t>
            </a:r>
            <a:r>
              <a:rPr lang="fr" sz="1600" b="1" dirty="0" smtClean="0">
                <a:solidFill>
                  <a:schemeClr val="dk1"/>
                </a:solidFill>
              </a:rPr>
              <a:t>européennes</a:t>
            </a:r>
            <a:endParaRPr lang="fr" sz="1600" b="1" dirty="0">
              <a:solidFill>
                <a:schemeClr val="dk1"/>
              </a:solidFill>
            </a:endParaRPr>
          </a:p>
          <a:p>
            <a:pPr marL="285750" lvl="0" indent="-285750" algn="just" rtl="0">
              <a:buFontTx/>
              <a:buChar char="-"/>
            </a:pPr>
            <a:endParaRPr lang="fr" sz="1600" dirty="0" smtClean="0">
              <a:solidFill>
                <a:schemeClr val="dk1"/>
              </a:solidFill>
            </a:endParaRPr>
          </a:p>
          <a:p>
            <a:pPr marL="285750" lvl="0" indent="-285750" algn="just" rtl="0">
              <a:buFontTx/>
              <a:buChar char="-"/>
            </a:pPr>
            <a:r>
              <a:rPr lang="fr" sz="1600" b="1" dirty="0" smtClean="0">
                <a:solidFill>
                  <a:schemeClr val="dk1"/>
                </a:solidFill>
              </a:rPr>
              <a:t>Collecte régulière des données </a:t>
            </a:r>
            <a:r>
              <a:rPr lang="fr" sz="1600" dirty="0" smtClean="0">
                <a:solidFill>
                  <a:schemeClr val="dk1"/>
                </a:solidFill>
              </a:rPr>
              <a:t>(mars, avril, juin, octobre)</a:t>
            </a:r>
          </a:p>
          <a:p>
            <a:pPr lvl="0" algn="just" rtl="0"/>
            <a:r>
              <a:rPr lang="fr" sz="1600" dirty="0" smtClean="0">
                <a:solidFill>
                  <a:schemeClr val="dk1"/>
                </a:solidFill>
              </a:rPr>
              <a:t>utiles aux apiculteurs, au grand public et à la communauté scientifique</a:t>
            </a:r>
          </a:p>
          <a:p>
            <a:pPr marL="285750" lvl="0" indent="-285750" algn="just" rtl="0">
              <a:buFontTx/>
              <a:buChar char="-"/>
            </a:pPr>
            <a:endParaRPr lang="fr" sz="1600" dirty="0" smtClean="0">
              <a:solidFill>
                <a:schemeClr val="dk1"/>
              </a:solidFill>
            </a:endParaRPr>
          </a:p>
          <a:p>
            <a:pPr algn="just"/>
            <a:r>
              <a:rPr lang="fr" sz="1600" dirty="0">
                <a:solidFill>
                  <a:schemeClr val="dk1"/>
                </a:solidFill>
              </a:rPr>
              <a:t> </a:t>
            </a:r>
            <a:r>
              <a:rPr lang="fr" sz="1600" dirty="0" smtClean="0">
                <a:solidFill>
                  <a:schemeClr val="dk1"/>
                </a:solidFill>
              </a:rPr>
              <a:t>- </a:t>
            </a:r>
            <a:r>
              <a:rPr lang="en-GB" sz="1600" b="1" dirty="0" smtClean="0">
                <a:solidFill>
                  <a:schemeClr val="dk1"/>
                </a:solidFill>
              </a:rPr>
              <a:t>S</a:t>
            </a:r>
            <a:r>
              <a:rPr lang="fr" sz="1600" b="1" dirty="0" smtClean="0">
                <a:solidFill>
                  <a:schemeClr val="dk1"/>
                </a:solidFill>
              </a:rPr>
              <a:t>ystème d’alerte cartographié</a:t>
            </a:r>
            <a:r>
              <a:rPr lang="fr" sz="1600" dirty="0" smtClean="0"/>
              <a:t> pour signaler les </a:t>
            </a:r>
            <a:r>
              <a:rPr lang="fr" sz="1600" dirty="0"/>
              <a:t>pertes  </a:t>
            </a:r>
            <a:r>
              <a:rPr lang="fr" sz="1600" dirty="0" smtClean="0"/>
              <a:t>      soudaines </a:t>
            </a:r>
          </a:p>
          <a:p>
            <a:pPr algn="just"/>
            <a:r>
              <a:rPr lang="fr" sz="1600" dirty="0" smtClean="0"/>
              <a:t> </a:t>
            </a:r>
          </a:p>
          <a:p>
            <a:pPr algn="just"/>
            <a:r>
              <a:rPr lang="fr" sz="1600" dirty="0" smtClean="0"/>
              <a:t> - Elaboration de </a:t>
            </a:r>
            <a:r>
              <a:rPr lang="fr" sz="1600" b="1" dirty="0" smtClean="0"/>
              <a:t>statistiques</a:t>
            </a:r>
            <a:r>
              <a:rPr lang="fr" sz="1600" dirty="0" smtClean="0"/>
              <a:t> sur de longues durées pour permettre aux apiculteurs d’échanger via </a:t>
            </a:r>
            <a:r>
              <a:rPr lang="fr" sz="1600" dirty="0"/>
              <a:t>un </a:t>
            </a:r>
            <a:r>
              <a:rPr lang="fr" sz="1600" dirty="0" smtClean="0"/>
              <a:t>forum</a:t>
            </a:r>
            <a:endParaRPr lang="fr" sz="1600" dirty="0">
              <a:solidFill>
                <a:schemeClr val="dk1"/>
              </a:solidFill>
            </a:endParaRPr>
          </a:p>
          <a:p>
            <a:pPr algn="just"/>
            <a:endParaRPr lang="fr" sz="1600" dirty="0">
              <a:solidFill>
                <a:schemeClr val="dk1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/>
        </p:nvSpPr>
        <p:spPr>
          <a:xfrm>
            <a:off x="3574900" y="162312"/>
            <a:ext cx="4301750" cy="4818875"/>
          </a:xfrm>
          <a:prstGeom prst="rect">
            <a:avLst/>
          </a:prstGeom>
          <a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630399" y="0"/>
            <a:ext cx="7883199" cy="5143499"/>
          </a:xfrm>
          <a:prstGeom prst="rect">
            <a:avLst/>
          </a:prstGeom>
          <a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/>
          <p:nvPr/>
        </p:nvSpPr>
        <p:spPr>
          <a:xfrm>
            <a:off x="953950" y="0"/>
            <a:ext cx="7236099" cy="5143500"/>
          </a:xfrm>
          <a:prstGeom prst="rect">
            <a:avLst/>
          </a:prstGeom>
          <a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/>
          <p:nvPr/>
        </p:nvSpPr>
        <p:spPr>
          <a:xfrm>
            <a:off x="886999" y="0"/>
            <a:ext cx="7369999" cy="5143499"/>
          </a:xfrm>
          <a:prstGeom prst="rect">
            <a:avLst/>
          </a:prstGeom>
          <a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315575" cy="6057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31431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ctrTitle"/>
          </p:nvPr>
        </p:nvSpPr>
        <p:spPr>
          <a:xfrm>
            <a:off x="3952500" y="201200"/>
            <a:ext cx="3898199" cy="644700"/>
          </a:xfrm>
          <a:prstGeom prst="rect">
            <a:avLst/>
          </a:prstGeom>
          <a:solidFill>
            <a:srgbClr val="FEF84A"/>
          </a:solidFill>
        </p:spPr>
        <p:txBody>
          <a:bodyPr lIns="91425" tIns="91425" rIns="91425" bIns="91425" anchor="b" anchorCtr="0">
            <a:noAutofit/>
          </a:bodyPr>
          <a:lstStyle/>
          <a:p>
            <a:pPr lvl="0" rtl="0">
              <a:lnSpc>
                <a:spcPct val="115000"/>
              </a:lnSpc>
              <a:spcAft>
                <a:spcPts val="600"/>
              </a:spcAft>
              <a:buNone/>
            </a:pPr>
            <a:r>
              <a:rPr lang="fr" sz="1800" b="0" dirty="0"/>
              <a:t>
</a:t>
            </a:r>
          </a:p>
          <a:p>
            <a:endParaRPr lang="fr" sz="1800" b="0" dirty="0"/>
          </a:p>
          <a:p>
            <a:endParaRPr lang="fr" sz="1800" b="0" dirty="0"/>
          </a:p>
          <a:p>
            <a:pPr lvl="0" rtl="0">
              <a:lnSpc>
                <a:spcPct val="115000"/>
              </a:lnSpc>
              <a:spcAft>
                <a:spcPts val="600"/>
              </a:spcAft>
              <a:buNone/>
            </a:pPr>
            <a:r>
              <a:rPr lang="fr" sz="1600" dirty="0" smtClean="0"/>
              <a:t/>
            </a:r>
            <a:br>
              <a:rPr lang="fr" sz="1600" dirty="0" smtClean="0"/>
            </a:br>
            <a:r>
              <a:rPr lang="fr" sz="1600" dirty="0" smtClean="0"/>
              <a:t>Enrichir </a:t>
            </a:r>
            <a:r>
              <a:rPr lang="fr" sz="1600" dirty="0"/>
              <a:t>une base de données ouverte</a:t>
            </a:r>
          </a:p>
        </p:txBody>
      </p:sp>
      <p:sp>
        <p:nvSpPr>
          <p:cNvPr id="65" name="Shape 65"/>
          <p:cNvSpPr txBox="1"/>
          <p:nvPr/>
        </p:nvSpPr>
        <p:spPr>
          <a:xfrm>
            <a:off x="2345850" y="954300"/>
            <a:ext cx="6848100" cy="40445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lnSpc>
                <a:spcPct val="115000"/>
              </a:lnSpc>
              <a:spcAft>
                <a:spcPts val="600"/>
              </a:spcAft>
              <a:buNone/>
            </a:pPr>
            <a:r>
              <a:rPr lang="fr" sz="1800" dirty="0">
                <a:solidFill>
                  <a:schemeClr val="dk1"/>
                </a:solidFill>
              </a:rPr>
              <a:t>
</a:t>
            </a:r>
            <a:r>
              <a:rPr lang="fr" sz="1800" dirty="0" smtClean="0">
                <a:solidFill>
                  <a:schemeClr val="dk1"/>
                </a:solidFill>
              </a:rPr>
              <a:t>- </a:t>
            </a:r>
            <a:r>
              <a:rPr lang="fr" sz="1600" b="1" dirty="0">
                <a:solidFill>
                  <a:schemeClr val="dk1"/>
                </a:solidFill>
              </a:rPr>
              <a:t>E</a:t>
            </a:r>
            <a:r>
              <a:rPr lang="fr" sz="1600" b="1" dirty="0" smtClean="0">
                <a:solidFill>
                  <a:schemeClr val="dk1"/>
                </a:solidFill>
              </a:rPr>
              <a:t>nrichir </a:t>
            </a:r>
            <a:r>
              <a:rPr lang="fr" sz="1600" b="1" dirty="0">
                <a:solidFill>
                  <a:schemeClr val="dk1"/>
                </a:solidFill>
              </a:rPr>
              <a:t>une base de données ouverte</a:t>
            </a:r>
            <a:r>
              <a:rPr lang="fr" sz="1600" dirty="0">
                <a:solidFill>
                  <a:schemeClr val="dk1"/>
                </a:solidFill>
              </a:rPr>
              <a:t> </a:t>
            </a:r>
            <a:r>
              <a:rPr lang="fr" sz="1600" dirty="0" smtClean="0">
                <a:solidFill>
                  <a:schemeClr val="dk1"/>
                </a:solidFill>
              </a:rPr>
              <a:t>sous </a:t>
            </a:r>
            <a:r>
              <a:rPr lang="fr" sz="1600" dirty="0">
                <a:solidFill>
                  <a:schemeClr val="dk1"/>
                </a:solidFill>
              </a:rPr>
              <a:t>forme d’</a:t>
            </a:r>
            <a:r>
              <a:rPr lang="fr" sz="1600" b="1" dirty="0">
                <a:solidFill>
                  <a:schemeClr val="dk1"/>
                </a:solidFill>
              </a:rPr>
              <a:t>histogrammes, </a:t>
            </a:r>
            <a:r>
              <a:rPr lang="fr" sz="1600" b="1" dirty="0" smtClean="0">
                <a:solidFill>
                  <a:schemeClr val="dk1"/>
                </a:solidFill>
              </a:rPr>
              <a:t>de </a:t>
            </a:r>
            <a:r>
              <a:rPr lang="fr" sz="1600" b="1" dirty="0">
                <a:solidFill>
                  <a:schemeClr val="dk1"/>
                </a:solidFill>
              </a:rPr>
              <a:t>cartographies ou encore de données brutes avec des possibilités </a:t>
            </a:r>
            <a:r>
              <a:rPr lang="fr" sz="1600" b="1" dirty="0" smtClean="0">
                <a:solidFill>
                  <a:schemeClr val="dk1"/>
                </a:solidFill>
              </a:rPr>
              <a:t>de tri </a:t>
            </a:r>
            <a:r>
              <a:rPr lang="fr" sz="1600" b="1" dirty="0">
                <a:solidFill>
                  <a:schemeClr val="dk1"/>
                </a:solidFill>
              </a:rPr>
              <a:t>par zones géographiques ou par périodes.</a:t>
            </a:r>
          </a:p>
          <a:p>
            <a:endParaRPr lang="fr" sz="1600" b="1" dirty="0">
              <a:solidFill>
                <a:schemeClr val="dk1"/>
              </a:solidFill>
            </a:endParaRPr>
          </a:p>
          <a:p>
            <a:pPr lvl="0" algn="ctr">
              <a:lnSpc>
                <a:spcPct val="115000"/>
              </a:lnSpc>
              <a:spcAft>
                <a:spcPts val="600"/>
              </a:spcAft>
            </a:pPr>
            <a:r>
              <a:rPr lang="fr" sz="1600" dirty="0" smtClean="0">
                <a:solidFill>
                  <a:schemeClr val="dk1"/>
                </a:solidFill>
              </a:rPr>
              <a:t>- </a:t>
            </a:r>
            <a:r>
              <a:rPr lang="fr" sz="1600" b="1" dirty="0" smtClean="0"/>
              <a:t>Faire </a:t>
            </a:r>
            <a:r>
              <a:rPr lang="fr" sz="1600" b="1" dirty="0"/>
              <a:t>évoluer les connaissances </a:t>
            </a:r>
            <a:r>
              <a:rPr lang="fr" sz="1600" b="1" dirty="0" smtClean="0"/>
              <a:t>scientifiques en </a:t>
            </a:r>
            <a:r>
              <a:rPr lang="fr" sz="1600" b="1" dirty="0"/>
              <a:t>la matière </a:t>
            </a:r>
            <a:r>
              <a:rPr lang="fr" sz="1600" dirty="0" smtClean="0">
                <a:solidFill>
                  <a:schemeClr val="dk1"/>
                </a:solidFill>
              </a:rPr>
              <a:t>L’exportation </a:t>
            </a:r>
            <a:r>
              <a:rPr lang="fr" sz="1600" dirty="0">
                <a:solidFill>
                  <a:schemeClr val="dk1"/>
                </a:solidFill>
              </a:rPr>
              <a:t>sous formes de données brutes (au format .csv ou .xls) permettra aux scientifiques d’opérer des </a:t>
            </a:r>
            <a:r>
              <a:rPr lang="fr" sz="1600" dirty="0" smtClean="0">
                <a:solidFill>
                  <a:schemeClr val="dk1"/>
                </a:solidFill>
              </a:rPr>
              <a:t>croisements </a:t>
            </a:r>
            <a:r>
              <a:rPr lang="fr" sz="1600" dirty="0">
                <a:solidFill>
                  <a:schemeClr val="dk1"/>
                </a:solidFill>
              </a:rPr>
              <a:t>avec d’autres types de données disponibles au même </a:t>
            </a:r>
            <a:r>
              <a:rPr lang="fr" sz="1600" dirty="0" smtClean="0">
                <a:solidFill>
                  <a:schemeClr val="dk1"/>
                </a:solidFill>
              </a:rPr>
              <a:t>format.</a:t>
            </a:r>
            <a:endParaRPr lang="fr" sz="1600" dirty="0">
              <a:solidFill>
                <a:schemeClr val="dk1"/>
              </a:solidFill>
            </a:endParaRPr>
          </a:p>
          <a:p>
            <a:endParaRPr lang="fr" sz="1600" dirty="0">
              <a:solidFill>
                <a:schemeClr val="dk1"/>
              </a:solidFill>
            </a:endParaRPr>
          </a:p>
          <a:p>
            <a:pPr lvl="0" algn="ctr" rtl="0">
              <a:lnSpc>
                <a:spcPct val="115000"/>
              </a:lnSpc>
              <a:spcAft>
                <a:spcPts val="600"/>
              </a:spcAft>
              <a:buNone/>
            </a:pPr>
            <a:r>
              <a:rPr lang="fr" sz="1600" dirty="0" smtClean="0">
                <a:solidFill>
                  <a:schemeClr val="dk1"/>
                </a:solidFill>
              </a:rPr>
              <a:t>-  </a:t>
            </a:r>
            <a:r>
              <a:rPr lang="fr" sz="1600" dirty="0">
                <a:solidFill>
                  <a:schemeClr val="dk1"/>
                </a:solidFill>
              </a:rPr>
              <a:t>il </a:t>
            </a:r>
            <a:r>
              <a:rPr lang="fr" sz="1600" dirty="0" smtClean="0">
                <a:solidFill>
                  <a:schemeClr val="dk1"/>
                </a:solidFill>
              </a:rPr>
              <a:t>est donc </a:t>
            </a:r>
            <a:r>
              <a:rPr lang="fr" sz="1600" dirty="0">
                <a:solidFill>
                  <a:schemeClr val="dk1"/>
                </a:solidFill>
              </a:rPr>
              <a:t>essentiel qu’un </a:t>
            </a:r>
            <a:r>
              <a:rPr lang="fr" sz="1600" b="1" dirty="0">
                <a:solidFill>
                  <a:schemeClr val="dk1"/>
                </a:solidFill>
              </a:rPr>
              <a:t>nombre important d’apiculteurs participe à ce projet</a:t>
            </a:r>
          </a:p>
          <a:p>
            <a:endParaRPr lang="fr" sz="1600" dirty="0">
              <a:solidFill>
                <a:schemeClr val="dk1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>
            <a:spLocks noGrp="1"/>
          </p:cNvSpPr>
          <p:nvPr>
            <p:ph type="ctrTitle"/>
          </p:nvPr>
        </p:nvSpPr>
        <p:spPr>
          <a:xfrm>
            <a:off x="2823850" y="559775"/>
            <a:ext cx="5683500" cy="603300"/>
          </a:xfrm>
          <a:prstGeom prst="rect">
            <a:avLst/>
          </a:prstGeom>
          <a:solidFill>
            <a:srgbClr val="FEF84A"/>
          </a:solidFill>
        </p:spPr>
        <p:txBody>
          <a:bodyPr lIns="91425" tIns="91425" rIns="91425" bIns="91425" anchor="b" anchorCtr="0">
            <a:noAutofit/>
          </a:bodyPr>
          <a:lstStyle/>
          <a:p>
            <a:pPr lvl="0" rtl="0">
              <a:lnSpc>
                <a:spcPct val="115000"/>
              </a:lnSpc>
              <a:spcAft>
                <a:spcPts val="600"/>
              </a:spcAft>
              <a:buNone/>
            </a:pPr>
            <a:r>
              <a:rPr lang="fr" sz="1600" dirty="0" smtClean="0"/>
              <a:t/>
            </a:r>
            <a:br>
              <a:rPr lang="fr" sz="1600" dirty="0" smtClean="0"/>
            </a:br>
            <a:r>
              <a:rPr lang="fr" sz="1600" dirty="0" smtClean="0"/>
              <a:t>Sécurité </a:t>
            </a:r>
            <a:r>
              <a:rPr lang="fr" sz="1600" dirty="0"/>
              <a:t>des exploitations et anonymat des apiculteurs</a:t>
            </a:r>
          </a:p>
        </p:txBody>
      </p:sp>
      <p:sp>
        <p:nvSpPr>
          <p:cNvPr id="71" name="Shape 71"/>
          <p:cNvSpPr txBox="1"/>
          <p:nvPr/>
        </p:nvSpPr>
        <p:spPr>
          <a:xfrm>
            <a:off x="2413900" y="1614000"/>
            <a:ext cx="6503399" cy="30722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lnSpc>
                <a:spcPct val="115000"/>
              </a:lnSpc>
              <a:spcAft>
                <a:spcPts val="600"/>
              </a:spcAft>
              <a:buNone/>
            </a:pPr>
            <a:r>
              <a:rPr lang="fr" sz="1600">
                <a:solidFill>
                  <a:schemeClr val="dk1"/>
                </a:solidFill>
              </a:rPr>
              <a:t>Sensible aux problématiques de </a:t>
            </a:r>
            <a:r>
              <a:rPr lang="fr" sz="1600" b="1">
                <a:solidFill>
                  <a:schemeClr val="dk1"/>
                </a:solidFill>
              </a:rPr>
              <a:t>sécurité des exploitations et de l’anonymat des apiculteurs</a:t>
            </a:r>
            <a:r>
              <a:rPr lang="fr" sz="1600">
                <a:solidFill>
                  <a:schemeClr val="dk1"/>
                </a:solidFill>
              </a:rPr>
              <a:t>, une attention toute particulière sera apportée aux données disponibles publiquement : </a:t>
            </a:r>
          </a:p>
          <a:p>
            <a:pPr marL="457200" lvl="0" indent="-330200" algn="just" rtl="0">
              <a:lnSpc>
                <a:spcPct val="115000"/>
              </a:lnSpc>
              <a:spcAft>
                <a:spcPts val="600"/>
              </a:spcAft>
              <a:buClr>
                <a:schemeClr val="dk1"/>
              </a:buClr>
              <a:buSzPct val="100000"/>
              <a:buFont typeface="Arial"/>
              <a:buChar char="❏"/>
            </a:pPr>
            <a:r>
              <a:rPr lang="fr" sz="1600">
                <a:solidFill>
                  <a:schemeClr val="dk1"/>
                </a:solidFill>
              </a:rPr>
              <a:t>Aucun nom, ni aucune données personnelles (adresse, mail, numéro de téléphone, etc.) ne seront accessible publiquement,</a:t>
            </a:r>
          </a:p>
          <a:p>
            <a:pPr marL="457200" lvl="0" indent="-330200" algn="just" rtl="0">
              <a:lnSpc>
                <a:spcPct val="115000"/>
              </a:lnSpc>
              <a:spcAft>
                <a:spcPts val="600"/>
              </a:spcAft>
              <a:buClr>
                <a:schemeClr val="dk1"/>
              </a:buClr>
              <a:buSzPct val="100000"/>
              <a:buFont typeface="Arial"/>
              <a:buChar char="❏"/>
            </a:pPr>
            <a:r>
              <a:rPr lang="fr" sz="1600">
                <a:solidFill>
                  <a:schemeClr val="dk1"/>
                </a:solidFill>
              </a:rPr>
              <a:t>Le niveau de précision de la localisation des exploitations ne dépassera jamais celle du code postal. 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simple-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254</Words>
  <Application>Microsoft Office PowerPoint</Application>
  <PresentationFormat>On-screen Show (16:9)</PresentationFormat>
  <Paragraphs>33</Paragraphs>
  <Slides>10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simple-light</vt:lpstr>
      <vt:lpstr>Open Data  for Healthy Bees</vt:lpstr>
      <vt:lpstr>BEE2BEES.EU un projet OPENDATA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
    Enrichir une base de données ouverte</vt:lpstr>
      <vt:lpstr> Sécurité des exploitations et anonymat des apiculteurs</vt:lpstr>
      <vt:lpstr> Les acteurs du projet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Data  for Healthy Bees</dc:title>
  <dc:creator>vertsale</dc:creator>
  <cp:lastModifiedBy>Windows User</cp:lastModifiedBy>
  <cp:revision>7</cp:revision>
  <dcterms:modified xsi:type="dcterms:W3CDTF">2013-11-09T13:58:16Z</dcterms:modified>
</cp:coreProperties>
</file>